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1" r:id="rId1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1" Type="http://schemas.openxmlformats.org/officeDocument/2006/relationships/slide" Target="slides/slide3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3F433B4-52B2-87C0-19CD-B9895E5CBC73}"/>
              </a:ext>
            </a:extLst>
          </p:cNvPr>
          <p:cNvSpPr>
            <a:spLocks noGrp="1" noChangeArrowheads="1"/>
          </p:cNvSpPr>
          <p:nvPr>
            <p:ph type="title"/>
          </p:nvPr>
        </p:nvSpPr>
        <p:spPr>
          <a:xfrm>
            <a:off x="1143000" y="274638"/>
            <a:ext cx="6781800" cy="1143000"/>
          </a:xfrm>
        </p:spPr>
        <p:txBody>
          <a:bodyPr/>
          <a:lstStyle/>
          <a:p>
            <a:r>
              <a:rPr lang="en-US" altLang="zh-CN" sz="2800">
                <a:solidFill>
                  <a:schemeClr val="accent2"/>
                </a:solidFill>
                <a:ea typeface="宋体" panose="02010600030101010101" pitchFamily="2" charset="-122"/>
              </a:rPr>
              <a:t>NOAA Standing Data Archiving and Access Requirements Working Group</a:t>
            </a:r>
            <a:br>
              <a:rPr lang="en-US" altLang="zh-CN" sz="2800">
                <a:solidFill>
                  <a:schemeClr val="accent2"/>
                </a:solidFill>
                <a:ea typeface="宋体" panose="02010600030101010101" pitchFamily="2" charset="-122"/>
              </a:rPr>
            </a:br>
            <a:r>
              <a:rPr lang="en-US" altLang="zh-CN" sz="2400" i="1">
                <a:solidFill>
                  <a:schemeClr val="accent2"/>
                </a:solidFill>
                <a:ea typeface="宋体" panose="02010600030101010101" pitchFamily="2" charset="-122"/>
              </a:rPr>
              <a:t>Membership Qualifications</a:t>
            </a:r>
          </a:p>
        </p:txBody>
      </p:sp>
      <p:sp>
        <p:nvSpPr>
          <p:cNvPr id="86019" name="Rectangle 3">
            <a:extLst>
              <a:ext uri="{FF2B5EF4-FFF2-40B4-BE49-F238E27FC236}">
                <a16:creationId xmlns:a16="http://schemas.microsoft.com/office/drawing/2014/main" id="{559C90B0-66D6-5CEE-E531-4F773503BB14}"/>
              </a:ext>
            </a:extLst>
          </p:cNvPr>
          <p:cNvSpPr>
            <a:spLocks noGrp="1" noChangeArrowheads="1"/>
          </p:cNvSpPr>
          <p:nvPr>
            <p:ph type="body" idx="1"/>
          </p:nvPr>
        </p:nvSpPr>
        <p:spPr>
          <a:xfrm>
            <a:off x="152400" y="1981200"/>
            <a:ext cx="4572000" cy="4525963"/>
          </a:xfrm>
        </p:spPr>
        <p:txBody>
          <a:bodyPr/>
          <a:lstStyle/>
          <a:p>
            <a:r>
              <a:rPr lang="en-US" altLang="zh-CN" sz="2400">
                <a:solidFill>
                  <a:schemeClr val="accent2"/>
                </a:solidFill>
                <a:ea typeface="宋体" panose="02010600030101010101" pitchFamily="2" charset="-122"/>
              </a:rPr>
              <a:t>Working Group Membership Qualifications</a:t>
            </a:r>
          </a:p>
          <a:p>
            <a:endParaRPr lang="en-US" altLang="zh-CN" sz="2400">
              <a:solidFill>
                <a:schemeClr val="accent2"/>
              </a:solidFill>
              <a:ea typeface="宋体" panose="02010600030101010101" pitchFamily="2" charset="-122"/>
            </a:endParaRPr>
          </a:p>
          <a:p>
            <a:pPr lvl="1"/>
            <a:r>
              <a:rPr lang="en-US" altLang="zh-CN" sz="2000">
                <a:ea typeface="宋体" panose="02010600030101010101" pitchFamily="2" charset="-122"/>
              </a:rPr>
              <a:t>Representation from the many science disciplines across NOAA</a:t>
            </a:r>
          </a:p>
          <a:p>
            <a:pPr lvl="1"/>
            <a:endParaRPr lang="en-US" altLang="zh-CN" sz="2000">
              <a:ea typeface="宋体" panose="02010600030101010101" pitchFamily="2" charset="-122"/>
            </a:endParaRPr>
          </a:p>
          <a:p>
            <a:pPr lvl="1"/>
            <a:r>
              <a:rPr lang="en-US" altLang="zh-CN" sz="2000">
                <a:ea typeface="宋体" panose="02010600030101010101" pitchFamily="2" charset="-122"/>
              </a:rPr>
              <a:t>Knowledge of data management principles</a:t>
            </a:r>
          </a:p>
        </p:txBody>
      </p:sp>
      <p:sp>
        <p:nvSpPr>
          <p:cNvPr id="86020" name="Text Box 4">
            <a:extLst>
              <a:ext uri="{FF2B5EF4-FFF2-40B4-BE49-F238E27FC236}">
                <a16:creationId xmlns:a16="http://schemas.microsoft.com/office/drawing/2014/main" id="{D344397B-F17C-879D-8165-3F55E0C03F79}"/>
              </a:ext>
            </a:extLst>
          </p:cNvPr>
          <p:cNvSpPr txBox="1">
            <a:spLocks noChangeArrowheads="1"/>
          </p:cNvSpPr>
          <p:nvPr/>
        </p:nvSpPr>
        <p:spPr bwMode="auto">
          <a:xfrm>
            <a:off x="0" y="1905000"/>
            <a:ext cx="3962400" cy="40640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Data Management</a:t>
            </a:r>
            <a:r>
              <a:rPr kumimoji="0" lang="en-US" altLang="zh-CN" sz="2000" b="0"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kumimoji="0" lang="en-US" altLang="zh-CN" sz="20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86021" name="Text Box 5">
            <a:extLst>
              <a:ext uri="{FF2B5EF4-FFF2-40B4-BE49-F238E27FC236}">
                <a16:creationId xmlns:a16="http://schemas.microsoft.com/office/drawing/2014/main" id="{C128BBAE-17C7-0983-7C49-E89A4BBF70E2}"/>
              </a:ext>
            </a:extLst>
          </p:cNvPr>
          <p:cNvSpPr txBox="1">
            <a:spLocks noChangeArrowheads="1"/>
          </p:cNvSpPr>
          <p:nvPr/>
        </p:nvSpPr>
        <p:spPr bwMode="auto">
          <a:xfrm>
            <a:off x="5470525" y="6019800"/>
            <a:ext cx="3013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NOAA Observing System Council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Approved Definition</a:t>
            </a:r>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